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73" r:id="rId13"/>
    <p:sldId id="269" r:id="rId14"/>
    <p:sldId id="268" r:id="rId15"/>
    <p:sldId id="270" r:id="rId16"/>
    <p:sldId id="271" r:id="rId17"/>
    <p:sldId id="272" r:id="rId18"/>
    <p:sldId id="262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71"/>
  </p:normalViewPr>
  <p:slideViewPr>
    <p:cSldViewPr snapToGrid="0" snapToObjects="1">
      <p:cViewPr>
        <p:scale>
          <a:sx n="90" d="100"/>
          <a:sy n="90" d="100"/>
        </p:scale>
        <p:origin x="89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png>
</file>

<file path=ppt/media/image12.tiff>
</file>

<file path=ppt/media/image13.png>
</file>

<file path=ppt/media/image2.jpeg>
</file>

<file path=ppt/media/image3.pn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E2447C-E853-A54F-B62F-02F8D319D57E}" type="datetimeFigureOut">
              <a:rPr lang="fr-FR" smtClean="0"/>
              <a:t>13/01/2016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EE8CF6-F0F1-2F47-BF8A-2FC79CF7E96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9425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Clementine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E8CF6-F0F1-2F47-BF8A-2FC79CF7E96A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09557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Nisrine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E8CF6-F0F1-2F47-BF8A-2FC79CF7E96A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90208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Nisrine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E8CF6-F0F1-2F47-BF8A-2FC79CF7E96A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16216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Zakaria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E8CF6-F0F1-2F47-BF8A-2FC79CF7E96A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44961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Zakaria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E8CF6-F0F1-2F47-BF8A-2FC79CF7E96A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39378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Zakaria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E8CF6-F0F1-2F47-BF8A-2FC79CF7E96A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47230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Nisrine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E8CF6-F0F1-2F47-BF8A-2FC79CF7E96A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3193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Nisrine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E8CF6-F0F1-2F47-BF8A-2FC79CF7E96A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28930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Nisrine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E8CF6-F0F1-2F47-BF8A-2FC79CF7E96A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416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Nisrine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E8CF6-F0F1-2F47-BF8A-2FC79CF7E96A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191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Clementine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E8CF6-F0F1-2F47-BF8A-2FC79CF7E96A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63428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Clémentine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E8CF6-F0F1-2F47-BF8A-2FC79CF7E96A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81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Clémentine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E8CF6-F0F1-2F47-BF8A-2FC79CF7E96A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4318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Clémentine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E8CF6-F0F1-2F47-BF8A-2FC79CF7E96A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2204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Clémentine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E8CF6-F0F1-2F47-BF8A-2FC79CF7E96A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800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Zakaria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E8CF6-F0F1-2F47-BF8A-2FC79CF7E96A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20245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Zakaria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E8CF6-F0F1-2F47-BF8A-2FC79CF7E96A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2490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Zakaria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E8CF6-F0F1-2F47-BF8A-2FC79CF7E96A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7478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5D47A-EFB0-B744-BF4F-1BDD535EA628}" type="datetimeFigureOut">
              <a:rPr lang="fr-FR" smtClean="0"/>
              <a:t>13/01/2016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70F12-C04F-ED4D-AA8C-761D3B8908C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015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5D47A-EFB0-B744-BF4F-1BDD535EA628}" type="datetimeFigureOut">
              <a:rPr lang="fr-FR" smtClean="0"/>
              <a:t>13/01/2016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70F12-C04F-ED4D-AA8C-761D3B8908C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779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5D47A-EFB0-B744-BF4F-1BDD535EA628}" type="datetimeFigureOut">
              <a:rPr lang="fr-FR" smtClean="0"/>
              <a:t>13/01/2016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70F12-C04F-ED4D-AA8C-761D3B8908C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298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5D47A-EFB0-B744-BF4F-1BDD535EA628}" type="datetimeFigureOut">
              <a:rPr lang="fr-FR" smtClean="0"/>
              <a:t>13/01/2016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70F12-C04F-ED4D-AA8C-761D3B8908C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501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5D47A-EFB0-B744-BF4F-1BDD535EA628}" type="datetimeFigureOut">
              <a:rPr lang="fr-FR" smtClean="0"/>
              <a:t>13/01/2016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70F12-C04F-ED4D-AA8C-761D3B8908C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6858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5D47A-EFB0-B744-BF4F-1BDD535EA628}" type="datetimeFigureOut">
              <a:rPr lang="fr-FR" smtClean="0"/>
              <a:t>13/01/2016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70F12-C04F-ED4D-AA8C-761D3B8908C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4846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5D47A-EFB0-B744-BF4F-1BDD535EA628}" type="datetimeFigureOut">
              <a:rPr lang="fr-FR" smtClean="0"/>
              <a:t>13/01/2016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70F12-C04F-ED4D-AA8C-761D3B8908C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6809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5D47A-EFB0-B744-BF4F-1BDD535EA628}" type="datetimeFigureOut">
              <a:rPr lang="fr-FR" smtClean="0"/>
              <a:t>13/01/2016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70F12-C04F-ED4D-AA8C-761D3B8908C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5948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5D47A-EFB0-B744-BF4F-1BDD535EA628}" type="datetimeFigureOut">
              <a:rPr lang="fr-FR" smtClean="0"/>
              <a:t>13/01/2016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70F12-C04F-ED4D-AA8C-761D3B8908C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2340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5D47A-EFB0-B744-BF4F-1BDD535EA628}" type="datetimeFigureOut">
              <a:rPr lang="fr-FR" smtClean="0"/>
              <a:t>13/01/2016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70F12-C04F-ED4D-AA8C-761D3B8908C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2503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5D47A-EFB0-B744-BF4F-1BDD535EA628}" type="datetimeFigureOut">
              <a:rPr lang="fr-FR" smtClean="0"/>
              <a:t>13/01/2016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970F12-C04F-ED4D-AA8C-761D3B8908C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2707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15D47A-EFB0-B744-BF4F-1BDD535EA628}" type="datetimeFigureOut">
              <a:rPr lang="fr-FR" smtClean="0"/>
              <a:t>13/01/2016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70F12-C04F-ED4D-AA8C-761D3B8908C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9026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nlQnOWr9gpc" TargetMode="External"/><Relationship Id="rId4" Type="http://schemas.openxmlformats.org/officeDocument/2006/relationships/hyperlink" Target="http://www.food-info.net/fr/products/wine/prod.htm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isdrissi/Modelisation" TargetMode="External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355187" y="-509489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PROJET DE MODELISATION ET DE STRUCTURATION D’UN SI 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49790" y="1896722"/>
            <a:ext cx="8754794" cy="1096571"/>
          </a:xfrm>
        </p:spPr>
        <p:txBody>
          <a:bodyPr>
            <a:normAutofit/>
          </a:bodyPr>
          <a:lstStyle/>
          <a:p>
            <a:r>
              <a:rPr lang="fr-FR" dirty="0" smtClean="0"/>
              <a:t>Le vignoble </a:t>
            </a:r>
            <a:r>
              <a:rPr lang="fr-FR" smtClean="0"/>
              <a:t>de Suresnes</a:t>
            </a:r>
            <a:endParaRPr lang="fr-FR" dirty="0" smtClean="0"/>
          </a:p>
        </p:txBody>
      </p:sp>
      <p:sp>
        <p:nvSpPr>
          <p:cNvPr id="4" name="ZoneTexte 3"/>
          <p:cNvSpPr txBox="1"/>
          <p:nvPr/>
        </p:nvSpPr>
        <p:spPr>
          <a:xfrm>
            <a:off x="717452" y="5205046"/>
            <a:ext cx="107570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Clémentine CHASLES</a:t>
            </a:r>
          </a:p>
          <a:p>
            <a:r>
              <a:rPr lang="fr-FR" dirty="0" smtClean="0"/>
              <a:t>Nisrine DRISSI</a:t>
            </a:r>
          </a:p>
          <a:p>
            <a:r>
              <a:rPr lang="fr-FR" dirty="0" smtClean="0"/>
              <a:t>Zakaria A</a:t>
            </a:r>
            <a:r>
              <a:rPr lang="fr-FR" dirty="0" smtClean="0"/>
              <a:t>ÏT-OMAR</a:t>
            </a:r>
            <a:endParaRPr lang="fr-FR" dirty="0"/>
          </a:p>
          <a:p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300" y="2308659"/>
            <a:ext cx="5307623" cy="3538415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717452" y="6162375"/>
            <a:ext cx="6052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Master 2 Technologies des </a:t>
            </a:r>
            <a:r>
              <a:rPr lang="fr-FR" smtClean="0"/>
              <a:t>Systèmes d’Information, 2015-2016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8861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3"/>
          <a:stretch/>
        </p:blipFill>
        <p:spPr>
          <a:xfrm>
            <a:off x="2433710" y="365125"/>
            <a:ext cx="6808763" cy="6111970"/>
          </a:xfrm>
        </p:spPr>
      </p:pic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dirty="0" smtClean="0"/>
              <a:t>SOLUTION PROPOSEE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0" y="6581001"/>
            <a:ext cx="6381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Projet de structuration et de modélisation d’un SI – Le vignoble de Suresnes – Jeudi </a:t>
            </a:r>
            <a:r>
              <a:rPr lang="fr-FR" sz="1200" smtClean="0"/>
              <a:t>14 Janvier 2016</a:t>
            </a:r>
            <a:endParaRPr lang="fr-FR" sz="1200"/>
          </a:p>
        </p:txBody>
      </p:sp>
    </p:spTree>
    <p:extLst>
      <p:ext uri="{BB962C8B-B14F-4D97-AF65-F5344CB8AC3E}">
        <p14:creationId xmlns:p14="http://schemas.microsoft.com/office/powerpoint/2010/main" val="1090013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dirty="0" smtClean="0"/>
              <a:t>SOLUTION PROPOSEE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0" y="6581001"/>
            <a:ext cx="6381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Projet de structuration et de modélisation d’un SI – Le vignoble de Suresnes – Jeudi </a:t>
            </a:r>
            <a:r>
              <a:rPr lang="fr-FR" sz="1200" smtClean="0"/>
              <a:t>14 Janvier 2016</a:t>
            </a:r>
            <a:endParaRPr lang="fr-FR" sz="120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249" y="0"/>
            <a:ext cx="4626772" cy="6858000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 flipH="1">
            <a:off x="114300" y="2776061"/>
            <a:ext cx="63031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 smtClean="0"/>
          </a:p>
          <a:p>
            <a:r>
              <a:rPr lang="fr-FR" dirty="0" smtClean="0"/>
              <a:t>Le diagramme de séquence représente le scenario de l’acteur Vigneron pour la gestion des données du vignoble lors de l’étape Fermentation puis du Soutirage. 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41781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dirty="0" smtClean="0"/>
              <a:t>SOLUTION PROPOSEE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0" y="6581001"/>
            <a:ext cx="6381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Projet de structuration et de modélisation d’un SI – Le vignoble de Suresnes – Jeudi </a:t>
            </a:r>
            <a:r>
              <a:rPr lang="fr-FR" sz="1200" smtClean="0"/>
              <a:t>14 Janvier 2016</a:t>
            </a:r>
            <a:endParaRPr lang="fr-FR" sz="1200"/>
          </a:p>
        </p:txBody>
      </p:sp>
      <p:sp>
        <p:nvSpPr>
          <p:cNvPr id="8" name="ZoneTexte 7"/>
          <p:cNvSpPr txBox="1"/>
          <p:nvPr/>
        </p:nvSpPr>
        <p:spPr>
          <a:xfrm flipH="1">
            <a:off x="114300" y="2776061"/>
            <a:ext cx="63031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Maquette de la page d’accueil de l’application Web</a:t>
            </a:r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739" y="135055"/>
            <a:ext cx="4995949" cy="644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533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dirty="0" smtClean="0"/>
              <a:t>SOLUTION PROPOSEE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0" y="6581001"/>
            <a:ext cx="6381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Projet de structuration et de modélisation d’un SI – Le vignoble de Suresnes – Jeudi </a:t>
            </a:r>
            <a:r>
              <a:rPr lang="fr-FR" sz="1200" smtClean="0"/>
              <a:t>14 Janvier 2016</a:t>
            </a:r>
            <a:endParaRPr lang="fr-FR" sz="120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/>
          <a:srcRect l="5246" t="3315" r="5478" b="2621"/>
          <a:stretch/>
        </p:blipFill>
        <p:spPr>
          <a:xfrm>
            <a:off x="1809749" y="1200149"/>
            <a:ext cx="8248651" cy="5203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980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dirty="0" smtClean="0"/>
              <a:t>SOLUTION PROPOSEE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0" y="6581001"/>
            <a:ext cx="6381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Projet de structuration et de modélisation d’un SI – Le vignoble de Suresnes – Jeudi </a:t>
            </a:r>
            <a:r>
              <a:rPr lang="fr-FR" sz="1200" smtClean="0"/>
              <a:t>14 Janvier 2016</a:t>
            </a:r>
            <a:endParaRPr lang="fr-FR" sz="120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4737" y="1296891"/>
            <a:ext cx="4762283" cy="5144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781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dirty="0" smtClean="0"/>
              <a:t>SOLUTION PROPOSEE : limites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0" y="6581001"/>
            <a:ext cx="6381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Projet de structuration et de modélisation d’un SI – Le vignoble de Suresnes – Jeudi </a:t>
            </a:r>
            <a:r>
              <a:rPr lang="fr-FR" sz="1200" smtClean="0"/>
              <a:t>14 Janvier 2016</a:t>
            </a:r>
            <a:endParaRPr lang="fr-FR" sz="1200"/>
          </a:p>
        </p:txBody>
      </p:sp>
      <p:sp>
        <p:nvSpPr>
          <p:cNvPr id="4" name="ZoneTexte 3"/>
          <p:cNvSpPr txBox="1"/>
          <p:nvPr/>
        </p:nvSpPr>
        <p:spPr>
          <a:xfrm>
            <a:off x="1085850" y="2300288"/>
            <a:ext cx="98869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Passage à l’informatique </a:t>
            </a:r>
            <a:r>
              <a:rPr lang="fr-FR" dirty="0" smtClean="0">
                <a:sym typeface="Wingdings"/>
              </a:rPr>
              <a:t> la conduite du changement</a:t>
            </a:r>
          </a:p>
          <a:p>
            <a:endParaRPr lang="fr-FR" dirty="0">
              <a:sym typeface="Wingdings"/>
            </a:endParaRPr>
          </a:p>
          <a:p>
            <a:r>
              <a:rPr lang="fr-FR" dirty="0" smtClean="0">
                <a:sym typeface="Wingdings"/>
              </a:rPr>
              <a:t>Multiplicité des r</a:t>
            </a:r>
            <a:r>
              <a:rPr lang="fr-FR" dirty="0" smtClean="0">
                <a:sym typeface="Wingdings"/>
              </a:rPr>
              <a:t>ôles  « double-casquette » du vigneron et de l’admin</a:t>
            </a:r>
          </a:p>
          <a:p>
            <a:endParaRPr lang="fr-FR" dirty="0">
              <a:sym typeface="Wingdings"/>
            </a:endParaRPr>
          </a:p>
          <a:p>
            <a:r>
              <a:rPr lang="fr-FR" dirty="0" smtClean="0">
                <a:sym typeface="Wingdings"/>
              </a:rPr>
              <a:t>Solution entièrement exploitable quand :</a:t>
            </a:r>
          </a:p>
          <a:p>
            <a:r>
              <a:rPr lang="fr-FR" dirty="0">
                <a:sym typeface="Wingdings"/>
              </a:rPr>
              <a:t>	</a:t>
            </a:r>
            <a:r>
              <a:rPr lang="fr-FR" dirty="0" smtClean="0">
                <a:sym typeface="Wingdings"/>
              </a:rPr>
              <a:t>	- toute la donnée sera numérisée</a:t>
            </a:r>
          </a:p>
          <a:p>
            <a:r>
              <a:rPr lang="fr-FR" dirty="0">
                <a:sym typeface="Wingdings"/>
              </a:rPr>
              <a:t>	</a:t>
            </a:r>
            <a:r>
              <a:rPr lang="fr-FR" dirty="0" smtClean="0">
                <a:sym typeface="Wingdings"/>
              </a:rPr>
              <a:t>	- récupération du positionnement de chaque pied de vigne + métadonnées</a:t>
            </a:r>
          </a:p>
        </p:txBody>
      </p:sp>
    </p:spTree>
    <p:extLst>
      <p:ext uri="{BB962C8B-B14F-4D97-AF65-F5344CB8AC3E}">
        <p14:creationId xmlns:p14="http://schemas.microsoft.com/office/powerpoint/2010/main" val="725929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dirty="0" smtClean="0"/>
              <a:t>SOLUTION PROPOSEE : perspectives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0" y="6581001"/>
            <a:ext cx="6381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Projet de structuration et de modélisation d’un SI – Le vignoble de Suresnes – Jeudi </a:t>
            </a:r>
            <a:r>
              <a:rPr lang="fr-FR" sz="1200" smtClean="0"/>
              <a:t>14 Janvier 2016</a:t>
            </a:r>
            <a:endParaRPr lang="fr-FR" sz="1200"/>
          </a:p>
        </p:txBody>
      </p:sp>
      <p:sp>
        <p:nvSpPr>
          <p:cNvPr id="4" name="ZoneTexte 3"/>
          <p:cNvSpPr txBox="1"/>
          <p:nvPr/>
        </p:nvSpPr>
        <p:spPr>
          <a:xfrm>
            <a:off x="1085850" y="2300288"/>
            <a:ext cx="98869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ym typeface="Wingdings"/>
              </a:rPr>
              <a:t>Utilisation de drone pour le suivi de la vigne : exploitation des images et calculs d’indicateurs</a:t>
            </a:r>
          </a:p>
          <a:p>
            <a:endParaRPr lang="fr-FR" dirty="0">
              <a:sym typeface="Wingdings"/>
            </a:endParaRPr>
          </a:p>
          <a:p>
            <a:r>
              <a:rPr lang="fr-FR" dirty="0" smtClean="0">
                <a:sym typeface="Wingdings"/>
              </a:rPr>
              <a:t>Faire de l’application web un outil de communication important : publicité, vente, promotions</a:t>
            </a:r>
          </a:p>
        </p:txBody>
      </p:sp>
    </p:spTree>
    <p:extLst>
      <p:ext uri="{BB962C8B-B14F-4D97-AF65-F5344CB8AC3E}">
        <p14:creationId xmlns:p14="http://schemas.microsoft.com/office/powerpoint/2010/main" val="953134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dirty="0" smtClean="0"/>
              <a:t>CONCLUSION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0" y="6581001"/>
            <a:ext cx="6381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Projet de structuration et de modélisation d’un SI – Le vignoble de Suresnes – Jeudi </a:t>
            </a:r>
            <a:r>
              <a:rPr lang="fr-FR" sz="1200" smtClean="0"/>
              <a:t>14 Janvier 2016</a:t>
            </a:r>
            <a:endParaRPr lang="fr-FR" sz="1200"/>
          </a:p>
        </p:txBody>
      </p:sp>
      <p:sp>
        <p:nvSpPr>
          <p:cNvPr id="4" name="ZoneTexte 3"/>
          <p:cNvSpPr txBox="1"/>
          <p:nvPr/>
        </p:nvSpPr>
        <p:spPr>
          <a:xfrm>
            <a:off x="1028700" y="2300288"/>
            <a:ext cx="98869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ym typeface="Wingdings"/>
              </a:rPr>
              <a:t>Meilleure gestion et connaissance du vignoble</a:t>
            </a:r>
          </a:p>
          <a:p>
            <a:endParaRPr lang="fr-FR" dirty="0">
              <a:sym typeface="Wingdings"/>
            </a:endParaRPr>
          </a:p>
          <a:p>
            <a:r>
              <a:rPr lang="fr-FR" dirty="0" smtClean="0">
                <a:sym typeface="Wingdings"/>
              </a:rPr>
              <a:t>Nouvel outil pratique et interactif pour l’association</a:t>
            </a:r>
          </a:p>
          <a:p>
            <a:endParaRPr lang="fr-FR" dirty="0">
              <a:sym typeface="Wingdings"/>
            </a:endParaRPr>
          </a:p>
          <a:p>
            <a:r>
              <a:rPr lang="fr-FR" dirty="0" smtClean="0">
                <a:sym typeface="Wingdings"/>
              </a:rPr>
              <a:t> Outil de communication important pour la commune de Suresnes</a:t>
            </a:r>
          </a:p>
        </p:txBody>
      </p:sp>
    </p:spTree>
    <p:extLst>
      <p:ext uri="{BB962C8B-B14F-4D97-AF65-F5344CB8AC3E}">
        <p14:creationId xmlns:p14="http://schemas.microsoft.com/office/powerpoint/2010/main" val="1906509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fr-FR" dirty="0" smtClean="0"/>
              <a:t>MERCI POUR VOTRE ATTENTION</a:t>
            </a:r>
          </a:p>
          <a:p>
            <a:pPr marL="0" indent="0" algn="ctr">
              <a:buNone/>
            </a:pPr>
            <a:endParaRPr lang="fr-FR" dirty="0"/>
          </a:p>
          <a:p>
            <a:pPr marL="0" indent="0" algn="ctr">
              <a:buNone/>
            </a:pPr>
            <a:endParaRPr lang="fr-FR" dirty="0" smtClean="0"/>
          </a:p>
          <a:p>
            <a:pPr marL="0" indent="0">
              <a:buNone/>
            </a:pPr>
            <a:endParaRPr lang="fr-FR" sz="1200" dirty="0"/>
          </a:p>
        </p:txBody>
      </p:sp>
      <p:graphicFrame>
        <p:nvGraphicFramePr>
          <p:cNvPr id="6" name="Tableau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7186767"/>
              </p:ext>
            </p:extLst>
          </p:nvPr>
        </p:nvGraphicFramePr>
        <p:xfrm>
          <a:off x="1357313" y="2771775"/>
          <a:ext cx="7372350" cy="3228974"/>
        </p:xfrm>
        <a:graphic>
          <a:graphicData uri="http://schemas.openxmlformats.org/drawingml/2006/table">
            <a:tbl>
              <a:tblPr/>
              <a:tblGrid>
                <a:gridCol w="7372350"/>
              </a:tblGrid>
              <a:tr h="461282">
                <a:tc>
                  <a:txBody>
                    <a:bodyPr/>
                    <a:lstStyle/>
                    <a:p>
                      <a:pPr algn="l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http://www.lirmm.fr/~ducour/M2R/2005/Memoires/Tuitete.pdf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61282">
                <a:tc>
                  <a:txBody>
                    <a:bodyPr/>
                    <a:lstStyle/>
                    <a:p>
                      <a:pPr algn="l" fontAlgn="ctr"/>
                      <a:r>
                        <a:rPr lang="fr-FR" sz="1200" b="0" i="0" u="sng" strike="noStrike">
                          <a:solidFill>
                            <a:srgbClr val="0563C1"/>
                          </a:solidFill>
                          <a:effectLst/>
                          <a:latin typeface="Calibri" charset="0"/>
                          <a:hlinkClick r:id="rId3"/>
                        </a:rPr>
                        <a:t>https://www.youtube.com/watch?v=nlQnOWr9gpc</a:t>
                      </a:r>
                      <a:endParaRPr lang="fr-FR" sz="1200" b="0" i="0" u="sng" strike="noStrike">
                        <a:solidFill>
                          <a:srgbClr val="0563C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61282">
                <a:tc>
                  <a:txBody>
                    <a:bodyPr/>
                    <a:lstStyle/>
                    <a:p>
                      <a:pPr algn="l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https://lipn.univ-paris13.fr/~gerard/docs/cours/uml-cours-support.pdf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61282">
                <a:tc>
                  <a:txBody>
                    <a:bodyPr/>
                    <a:lstStyle/>
                    <a:p>
                      <a:pPr algn="l" fontAlgn="b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http://</a:t>
                      </a:r>
                      <a:r>
                        <a:rPr lang="fr-F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www.vignevin.com</a:t>
                      </a:r>
                      <a:endParaRPr lang="fr-FR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61282">
                <a:tc>
                  <a:txBody>
                    <a:bodyPr/>
                    <a:lstStyle/>
                    <a:p>
                      <a:pPr algn="l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  <a:hlinkClick r:id="rId4"/>
                        </a:rPr>
                        <a:t>http://www.food-info.net/fr/products/wine/prod.htm</a:t>
                      </a:r>
                      <a:endParaRPr lang="fr-FR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61282">
                <a:tc>
                  <a:txBody>
                    <a:bodyPr/>
                    <a:lstStyle/>
                    <a:p>
                      <a:pPr algn="l" fontAlgn="b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http://www.observatoire-viti-france.com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461282">
                <a:tc>
                  <a:txBody>
                    <a:bodyPr/>
                    <a:lstStyle/>
                    <a:p>
                      <a:pPr algn="l" fontAlgn="b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http://</a:t>
                      </a:r>
                      <a:r>
                        <a:rPr lang="fr-F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www.lavilog.com</a:t>
                      </a:r>
                      <a:endParaRPr lang="fr-FR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3777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PLAN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b="1" dirty="0" smtClean="0"/>
              <a:t>Quel système </a:t>
            </a:r>
            <a:r>
              <a:rPr lang="fr-FR" b="1" dirty="0"/>
              <a:t>d’information est le plus </a:t>
            </a:r>
            <a:r>
              <a:rPr lang="fr-FR" b="1" dirty="0" smtClean="0"/>
              <a:t>adéquat </a:t>
            </a:r>
            <a:r>
              <a:rPr lang="fr-FR" b="1" dirty="0"/>
              <a:t>à un vignoble de petite taille, qui n’utilise à ce jour, pas l’informatique ? </a:t>
            </a:r>
            <a:endParaRPr lang="fr-FR" b="1" dirty="0" smtClean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smtClean="0"/>
              <a:t>I – PRESENTATION DU VIGNOBLE</a:t>
            </a:r>
          </a:p>
          <a:p>
            <a:pPr marL="0" indent="0">
              <a:buNone/>
            </a:pPr>
            <a:r>
              <a:rPr lang="fr-FR" dirty="0" smtClean="0"/>
              <a:t>II – BESOINS DU VIGNOBLE ET MODALIT</a:t>
            </a:r>
            <a:r>
              <a:rPr lang="fr-FR" dirty="0" smtClean="0"/>
              <a:t>É</a:t>
            </a:r>
            <a:r>
              <a:rPr lang="fr-FR" dirty="0" smtClean="0"/>
              <a:t>S DE TRAVAIL</a:t>
            </a:r>
          </a:p>
          <a:p>
            <a:pPr marL="0" indent="0">
              <a:buNone/>
            </a:pPr>
            <a:r>
              <a:rPr lang="fr-FR" dirty="0" smtClean="0"/>
              <a:t>III – SOLUTION MODELIS</a:t>
            </a:r>
            <a:r>
              <a:rPr lang="fr-FR" dirty="0" smtClean="0"/>
              <a:t>É</a:t>
            </a:r>
            <a:r>
              <a:rPr lang="fr-FR" dirty="0" smtClean="0"/>
              <a:t>E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0" y="6581001"/>
            <a:ext cx="6381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Projet de structuration et de modélisation d’un SI – Le vignoble de Suresnes – Jeudi </a:t>
            </a:r>
            <a:r>
              <a:rPr lang="fr-FR" sz="1200" smtClean="0"/>
              <a:t>14 Janvier 2016</a:t>
            </a:r>
            <a:endParaRPr lang="fr-FR" sz="1200"/>
          </a:p>
        </p:txBody>
      </p:sp>
    </p:spTree>
    <p:extLst>
      <p:ext uri="{BB962C8B-B14F-4D97-AF65-F5344CB8AC3E}">
        <p14:creationId xmlns:p14="http://schemas.microsoft.com/office/powerpoint/2010/main" val="1090631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PRESENTATION DU VIGNOBLE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75492" y="1960175"/>
            <a:ext cx="10515600" cy="4351338"/>
          </a:xfrm>
        </p:spPr>
        <p:txBody>
          <a:bodyPr/>
          <a:lstStyle/>
          <a:p>
            <a:r>
              <a:rPr lang="fr-FR" sz="2000" dirty="0" smtClean="0"/>
              <a:t>Le plus grand d’</a:t>
            </a:r>
            <a:r>
              <a:rPr lang="fr-FR" sz="2000" dirty="0" smtClean="0"/>
              <a:t>Île-de-France (4500 pieds)</a:t>
            </a:r>
          </a:p>
          <a:p>
            <a:endParaRPr lang="fr-FR" sz="2000" dirty="0" smtClean="0"/>
          </a:p>
          <a:p>
            <a:r>
              <a:rPr lang="fr-FR" sz="2000" dirty="0" smtClean="0"/>
              <a:t>Seul vignoble ouvert à la vente</a:t>
            </a:r>
          </a:p>
          <a:p>
            <a:endParaRPr lang="fr-FR" sz="2000" dirty="0" smtClean="0"/>
          </a:p>
          <a:p>
            <a:r>
              <a:rPr lang="fr-FR" sz="2000" dirty="0" smtClean="0"/>
              <a:t>Gérer par l’association </a:t>
            </a:r>
            <a:r>
              <a:rPr lang="fr-FR" sz="2000" b="1" dirty="0" smtClean="0"/>
              <a:t>« Le Clos du Pas Saint-Maurice</a:t>
            </a:r>
            <a:r>
              <a:rPr lang="fr-FR" b="1" dirty="0" smtClean="0"/>
              <a:t> »</a:t>
            </a:r>
          </a:p>
          <a:p>
            <a:endParaRPr lang="fr-FR" b="1" dirty="0"/>
          </a:p>
          <a:p>
            <a:r>
              <a:rPr lang="fr-FR" sz="1800" dirty="0" smtClean="0"/>
              <a:t>Cépages : Chardonnay &amp; Sauvignon</a:t>
            </a:r>
            <a:endParaRPr lang="fr-FR" sz="1800" dirty="0"/>
          </a:p>
        </p:txBody>
      </p:sp>
      <p:sp>
        <p:nvSpPr>
          <p:cNvPr id="4" name="ZoneTexte 3"/>
          <p:cNvSpPr txBox="1"/>
          <p:nvPr/>
        </p:nvSpPr>
        <p:spPr>
          <a:xfrm>
            <a:off x="0" y="6581001"/>
            <a:ext cx="6381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Projet de structuration et de modélisation d’un SI – Le vignoble de Suresnes – Jeudi </a:t>
            </a:r>
            <a:r>
              <a:rPr lang="fr-FR" sz="1200" smtClean="0"/>
              <a:t>14 Janvier 2016</a:t>
            </a:r>
            <a:endParaRPr lang="fr-FR" sz="120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2189" y="1578147"/>
            <a:ext cx="5564995" cy="3711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01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MODALITES DE TRAVAIL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75492" y="1960175"/>
            <a:ext cx="10515600" cy="4351338"/>
          </a:xfrm>
        </p:spPr>
        <p:txBody>
          <a:bodyPr/>
          <a:lstStyle/>
          <a:p>
            <a:r>
              <a:rPr lang="fr-FR" sz="1800" dirty="0" smtClean="0"/>
              <a:t>Méthode SCRUM</a:t>
            </a:r>
          </a:p>
          <a:p>
            <a:pPr lvl="1"/>
            <a:r>
              <a:rPr lang="fr-FR" sz="1400" dirty="0" smtClean="0"/>
              <a:t>3 Sprints sur 10 jours</a:t>
            </a:r>
          </a:p>
          <a:p>
            <a:pPr marL="457200" lvl="1" indent="0">
              <a:buNone/>
            </a:pPr>
            <a:endParaRPr lang="fr-FR" sz="1400" dirty="0"/>
          </a:p>
          <a:p>
            <a:r>
              <a:rPr lang="fr-FR" sz="1800" dirty="0" smtClean="0"/>
              <a:t>Logiciels utilisés </a:t>
            </a:r>
          </a:p>
          <a:p>
            <a:pPr lvl="1"/>
            <a:r>
              <a:rPr lang="fr-FR" sz="1400" dirty="0" err="1" smtClean="0"/>
              <a:t>ArgoUML</a:t>
            </a:r>
            <a:endParaRPr lang="fr-FR" sz="1400" dirty="0" smtClean="0"/>
          </a:p>
          <a:p>
            <a:pPr lvl="1"/>
            <a:r>
              <a:rPr lang="fr-FR" sz="1400" dirty="0" err="1" smtClean="0"/>
              <a:t>StarUML</a:t>
            </a:r>
            <a:endParaRPr lang="fr-FR" sz="1400" dirty="0" smtClean="0"/>
          </a:p>
          <a:p>
            <a:pPr lvl="1"/>
            <a:endParaRPr lang="fr-FR" sz="1400" dirty="0"/>
          </a:p>
          <a:p>
            <a:r>
              <a:rPr lang="fr-FR" sz="1800" dirty="0" smtClean="0"/>
              <a:t>Utilisation du </a:t>
            </a:r>
            <a:r>
              <a:rPr lang="fr-FR" sz="1800" dirty="0" err="1" smtClean="0"/>
              <a:t>GitHub</a:t>
            </a:r>
            <a:endParaRPr lang="fr-FR" sz="1800" dirty="0" smtClean="0"/>
          </a:p>
          <a:p>
            <a:pPr marL="0" indent="0">
              <a:buNone/>
            </a:pPr>
            <a:r>
              <a:rPr lang="fr-FR" sz="1800" dirty="0" smtClean="0">
                <a:hlinkClick r:id="rId3"/>
              </a:rPr>
              <a:t>https://github.com/nisdrissi/Modelisation</a:t>
            </a:r>
            <a:endParaRPr lang="fr-FR" sz="1800" dirty="0" smtClean="0"/>
          </a:p>
          <a:p>
            <a:pPr marL="0" indent="0">
              <a:buNone/>
            </a:pPr>
            <a:endParaRPr lang="fr-FR" sz="1800" dirty="0" smtClean="0"/>
          </a:p>
        </p:txBody>
      </p:sp>
      <p:sp>
        <p:nvSpPr>
          <p:cNvPr id="4" name="ZoneTexte 3"/>
          <p:cNvSpPr txBox="1"/>
          <p:nvPr/>
        </p:nvSpPr>
        <p:spPr>
          <a:xfrm>
            <a:off x="0" y="6581001"/>
            <a:ext cx="6381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Projet de structuration et de modélisation d’un SI – Le vignoble de Suresnes – Jeudi </a:t>
            </a:r>
            <a:r>
              <a:rPr lang="fr-FR" sz="1200" smtClean="0"/>
              <a:t>14 Janvier 2016</a:t>
            </a:r>
            <a:endParaRPr lang="fr-FR" sz="120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7369" y="1847634"/>
            <a:ext cx="6046431" cy="333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889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395" y="808464"/>
            <a:ext cx="8637210" cy="5489005"/>
          </a:xfr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L’EXISTANT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0" y="6581001"/>
            <a:ext cx="6381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Projet de structuration et de modélisation d’un SI – Le vignoble de Suresnes – Jeudi </a:t>
            </a:r>
            <a:r>
              <a:rPr lang="fr-FR" sz="1200" smtClean="0"/>
              <a:t>14 Janvier 2016</a:t>
            </a:r>
            <a:endParaRPr lang="fr-FR" sz="1200"/>
          </a:p>
        </p:txBody>
      </p:sp>
    </p:spTree>
    <p:extLst>
      <p:ext uri="{BB962C8B-B14F-4D97-AF65-F5344CB8AC3E}">
        <p14:creationId xmlns:p14="http://schemas.microsoft.com/office/powerpoint/2010/main" val="982687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9605" y="17725"/>
            <a:ext cx="4451525" cy="6840275"/>
          </a:xfrm>
        </p:spPr>
      </p:pic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dirty="0" smtClean="0"/>
              <a:t>L’EXISTANT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0" y="6581001"/>
            <a:ext cx="6381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Projet de structuration et de modélisation d’un SI – Le vignoble de Suresnes – Jeudi </a:t>
            </a:r>
            <a:r>
              <a:rPr lang="fr-FR" sz="1200" smtClean="0"/>
              <a:t>14 Janvier 2016</a:t>
            </a:r>
            <a:endParaRPr lang="fr-FR" sz="1200"/>
          </a:p>
        </p:txBody>
      </p:sp>
      <p:sp>
        <p:nvSpPr>
          <p:cNvPr id="7" name="ZoneTexte 6"/>
          <p:cNvSpPr txBox="1"/>
          <p:nvPr/>
        </p:nvSpPr>
        <p:spPr>
          <a:xfrm>
            <a:off x="1209822" y="2349305"/>
            <a:ext cx="527538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fr-FR" dirty="0" smtClean="0"/>
              <a:t>Pas de Système d’Information </a:t>
            </a:r>
          </a:p>
          <a:p>
            <a:pPr marL="285750" indent="-285750">
              <a:buFont typeface="Arial" charset="0"/>
              <a:buChar char="•"/>
            </a:pPr>
            <a:endParaRPr lang="fr-FR" dirty="0"/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Travail sur des tableaux Excel et papier</a:t>
            </a:r>
          </a:p>
          <a:p>
            <a:pPr marL="285750" indent="-285750">
              <a:buFont typeface="Arial" charset="0"/>
              <a:buChar char="•"/>
            </a:pPr>
            <a:endParaRPr lang="fr-FR" dirty="0" smtClean="0"/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Peu nombreux (1 vigneron)</a:t>
            </a:r>
          </a:p>
          <a:p>
            <a:pPr marL="285750" indent="-285750">
              <a:buFont typeface="Arial" charset="0"/>
              <a:buChar char="•"/>
            </a:pPr>
            <a:endParaRPr lang="fr-FR" dirty="0"/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Pas de site internet</a:t>
            </a:r>
          </a:p>
          <a:p>
            <a:pPr marL="285750" indent="-285750">
              <a:buFont typeface="Arial" charset="0"/>
              <a:buChar char="•"/>
            </a:pPr>
            <a:endParaRPr lang="fr-FR" dirty="0"/>
          </a:p>
          <a:p>
            <a:pPr marL="285750" indent="-285750">
              <a:buFont typeface="Arial" charset="0"/>
              <a:buChar char="•"/>
            </a:pPr>
            <a:r>
              <a:rPr lang="fr-FR" dirty="0" smtClean="0"/>
              <a:t>Ventes uniquement à la cave ou Office du Tourisme</a:t>
            </a:r>
          </a:p>
        </p:txBody>
      </p:sp>
    </p:spTree>
    <p:extLst>
      <p:ext uri="{BB962C8B-B14F-4D97-AF65-F5344CB8AC3E}">
        <p14:creationId xmlns:p14="http://schemas.microsoft.com/office/powerpoint/2010/main" val="270803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dirty="0" smtClean="0"/>
              <a:t>SOLUTION PROPOSEE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0" y="6581001"/>
            <a:ext cx="6381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Projet de structuration et de modélisation d’un SI – Le vignoble de Suresnes – Jeudi </a:t>
            </a:r>
            <a:r>
              <a:rPr lang="fr-FR" sz="1200" smtClean="0"/>
              <a:t>14 Janvier 2016</a:t>
            </a:r>
            <a:endParaRPr lang="fr-FR" sz="1200"/>
          </a:p>
        </p:txBody>
      </p:sp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Choix de solution = Application Web</a:t>
            </a:r>
          </a:p>
          <a:p>
            <a:pPr marL="685800" lvl="2">
              <a:spcBef>
                <a:spcPts val="1000"/>
              </a:spcBef>
            </a:pPr>
            <a:r>
              <a:rPr lang="fr-FR" dirty="0"/>
              <a:t>Gestion du vignoble</a:t>
            </a:r>
          </a:p>
          <a:p>
            <a:pPr marL="685800" lvl="2">
              <a:spcBef>
                <a:spcPts val="1000"/>
              </a:spcBef>
            </a:pPr>
            <a:r>
              <a:rPr lang="fr-FR" dirty="0"/>
              <a:t>Gestion de stock</a:t>
            </a:r>
          </a:p>
          <a:p>
            <a:pPr marL="685800" lvl="2">
              <a:spcBef>
                <a:spcPts val="1000"/>
              </a:spcBef>
            </a:pPr>
            <a:r>
              <a:rPr lang="fr-FR" dirty="0"/>
              <a:t>Gestion des commandes  </a:t>
            </a:r>
            <a:endParaRPr lang="fr-FR" dirty="0" smtClean="0"/>
          </a:p>
          <a:p>
            <a:pPr marL="685800" lvl="2">
              <a:spcBef>
                <a:spcPts val="1000"/>
              </a:spcBef>
            </a:pPr>
            <a:r>
              <a:rPr lang="fr-FR" dirty="0"/>
              <a:t>Gestion des </a:t>
            </a:r>
            <a:r>
              <a:rPr lang="fr-FR" dirty="0" smtClean="0"/>
              <a:t>profils</a:t>
            </a:r>
          </a:p>
          <a:p>
            <a:pPr marL="685800" lvl="2">
              <a:spcBef>
                <a:spcPts val="1000"/>
              </a:spcBef>
            </a:pPr>
            <a:r>
              <a:rPr lang="fr-FR" dirty="0" smtClean="0"/>
              <a:t>Cartographie interactive, position des pieds de vigne</a:t>
            </a:r>
          </a:p>
          <a:p>
            <a:pPr marL="457200" lvl="2" indent="0">
              <a:spcBef>
                <a:spcPts val="1000"/>
              </a:spcBef>
              <a:buNone/>
            </a:pPr>
            <a:endParaRPr lang="fr-FR" dirty="0"/>
          </a:p>
          <a:p>
            <a:r>
              <a:rPr lang="fr-FR" dirty="0" smtClean="0"/>
              <a:t>Architecture 4-tiers J2EE</a:t>
            </a:r>
          </a:p>
        </p:txBody>
      </p:sp>
    </p:spTree>
    <p:extLst>
      <p:ext uri="{BB962C8B-B14F-4D97-AF65-F5344CB8AC3E}">
        <p14:creationId xmlns:p14="http://schemas.microsoft.com/office/powerpoint/2010/main" val="148814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dirty="0" smtClean="0"/>
              <a:t>SOLUTION PROPOSEE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0" y="6581001"/>
            <a:ext cx="6381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Projet de structuration et de modélisation d’un SI – Le vignoble de Suresnes – Jeudi </a:t>
            </a:r>
            <a:r>
              <a:rPr lang="fr-FR" sz="1200" smtClean="0"/>
              <a:t>14 Janvier 2016</a:t>
            </a:r>
            <a:endParaRPr lang="fr-FR" sz="1200"/>
          </a:p>
        </p:txBody>
      </p:sp>
      <p:pic>
        <p:nvPicPr>
          <p:cNvPr id="3" name="Espace réservé du contenu 2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677" y="1502068"/>
            <a:ext cx="4480585" cy="4351338"/>
          </a:xfr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293" y="0"/>
            <a:ext cx="50262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13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dirty="0" smtClean="0"/>
              <a:t>SOLUTION PROPOSEE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0" y="6581001"/>
            <a:ext cx="6381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Projet de structuration et de modélisation d’un SI – Le vignoble de Suresnes – Jeudi </a:t>
            </a:r>
            <a:r>
              <a:rPr lang="fr-FR" sz="1200" smtClean="0"/>
              <a:t>14 Janvier 2016</a:t>
            </a:r>
            <a:endParaRPr lang="fr-FR" sz="1200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716" y="1284599"/>
            <a:ext cx="6640164" cy="4976770"/>
          </a:xfrm>
        </p:spPr>
      </p:pic>
    </p:spTree>
    <p:extLst>
      <p:ext uri="{BB962C8B-B14F-4D97-AF65-F5344CB8AC3E}">
        <p14:creationId xmlns:p14="http://schemas.microsoft.com/office/powerpoint/2010/main" val="340488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648</Words>
  <Application>Microsoft Macintosh PowerPoint</Application>
  <PresentationFormat>Grand écran</PresentationFormat>
  <Paragraphs>139</Paragraphs>
  <Slides>18</Slides>
  <Notes>18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3" baseType="lpstr">
      <vt:lpstr>Calibri</vt:lpstr>
      <vt:lpstr>Calibri Light</vt:lpstr>
      <vt:lpstr>Wingdings</vt:lpstr>
      <vt:lpstr>Arial</vt:lpstr>
      <vt:lpstr>Thème Office</vt:lpstr>
      <vt:lpstr>PROJET DE MODELISATION ET DE STRUCTURATION D’UN SI </vt:lpstr>
      <vt:lpstr>PLAN</vt:lpstr>
      <vt:lpstr>PRESENTATION DU VIGNOBLE</vt:lpstr>
      <vt:lpstr>MODALITES DE TRAVAIL</vt:lpstr>
      <vt:lpstr>L’EXISTANT</vt:lpstr>
      <vt:lpstr>L’EXISTANT</vt:lpstr>
      <vt:lpstr>SOLUTION PROPOSEE</vt:lpstr>
      <vt:lpstr>SOLUTION PROPOSEE</vt:lpstr>
      <vt:lpstr>SOLUTION PROPOSEE</vt:lpstr>
      <vt:lpstr>SOLUTION PROPOSEE</vt:lpstr>
      <vt:lpstr>SOLUTION PROPOSEE</vt:lpstr>
      <vt:lpstr>SOLUTION PROPOSEE</vt:lpstr>
      <vt:lpstr>SOLUTION PROPOSEE</vt:lpstr>
      <vt:lpstr>SOLUTION PROPOSEE</vt:lpstr>
      <vt:lpstr>SOLUTION PROPOSEE : limites</vt:lpstr>
      <vt:lpstr>SOLUTION PROPOSEE : perspectives</vt:lpstr>
      <vt:lpstr>CONCLUSION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DE MODELISATION ET DE STRUCTURATION D’UN SI </dc:title>
  <dc:creator>Nisrine DRISSI</dc:creator>
  <cp:lastModifiedBy>Nisrine DRISSI</cp:lastModifiedBy>
  <cp:revision>11</cp:revision>
  <dcterms:created xsi:type="dcterms:W3CDTF">2016-01-13T09:10:41Z</dcterms:created>
  <dcterms:modified xsi:type="dcterms:W3CDTF">2016-01-13T11:12:36Z</dcterms:modified>
</cp:coreProperties>
</file>

<file path=docProps/thumbnail.jpeg>
</file>